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86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0" r:id="rId4"/>
    <p:sldId id="262" r:id="rId5"/>
    <p:sldId id="264" r:id="rId6"/>
    <p:sldId id="265" r:id="rId7"/>
    <p:sldId id="263" r:id="rId8"/>
    <p:sldId id="259" r:id="rId9"/>
  </p:sldIdLst>
  <p:sldSz cx="12188825" cy="6858000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8"/>
  </p:normalViewPr>
  <p:slideViewPr>
    <p:cSldViewPr>
      <p:cViewPr varScale="1">
        <p:scale>
          <a:sx n="87" d="100"/>
          <a:sy n="87" d="100"/>
        </p:scale>
        <p:origin x="904" y="20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C2041-3BBF-497E-B6D5-FE5F1C6A4E69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6FA91-7650-418C-A932-41411E968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57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34F0E-C020-4939-8391-637532BDD081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703263"/>
            <a:ext cx="6245225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A079F-82B7-4CBF-BDD6-9E19977F2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A079F-82B7-4CBF-BDD6-9E19977F2F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6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A079F-82B7-4CBF-BDD6-9E19977F2F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7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 storage</a:t>
            </a:r>
            <a:r>
              <a:rPr lang="en-US" baseline="0" dirty="0" smtClean="0"/>
              <a:t> (left), Steam (right)</a:t>
            </a:r>
          </a:p>
          <a:p>
            <a:r>
              <a:rPr lang="en-US" baseline="0" dirty="0" smtClean="0"/>
              <a:t>Need both, but each has a specific skill set.  Finding optimal mix is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09A8-DD87-4260-AB02-0E47622C00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A079F-82B7-4CBF-BDD6-9E19977F2F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A079F-82B7-4CBF-BDD6-9E19977F2F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3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A079F-82B7-4CBF-BDD6-9E19977F2F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7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A079F-82B7-4CBF-BDD6-9E19977F2F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5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A079F-82B7-4CBF-BDD6-9E19977F2F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4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pjm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/>
          </p:cNvPr>
          <p:cNvSpPr/>
          <p:nvPr userDrawn="1"/>
        </p:nvSpPr>
        <p:spPr>
          <a:xfrm>
            <a:off x="786605" y="6387967"/>
            <a:ext cx="990600" cy="29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 descr="G:\Corporate\PJM templates and standards\new ppt templates\2012-16-9Ratio-TemplateElements-03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3"/>
          <a:stretch>
            <a:fillRect/>
          </a:stretch>
        </p:blipFill>
        <p:spPr bwMode="auto">
          <a:xfrm>
            <a:off x="0" y="6145213"/>
            <a:ext cx="121888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G:\Corporate\PJM templates and standards\new ppt templates\2012-16-9Ratio-TemplateElements-0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/>
          <a:stretch>
            <a:fillRect/>
          </a:stretch>
        </p:blipFill>
        <p:spPr bwMode="auto">
          <a:xfrm>
            <a:off x="0" y="0"/>
            <a:ext cx="12188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35733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©2017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7001" y="3810000"/>
            <a:ext cx="4367662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www.pjm.com</a:t>
            </a:r>
          </a:p>
        </p:txBody>
      </p:sp>
      <p:pic>
        <p:nvPicPr>
          <p:cNvPr id="8" name="Picture 2" descr="G:\Corporate\90th Anniversary Materials\2016 90th Anniversay Idenitifier\2016 90th Anniversary Bug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4343400"/>
            <a:ext cx="1728787" cy="14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hlinkClick r:id="rId2"/>
          </p:cNvPr>
          <p:cNvSpPr/>
          <p:nvPr userDrawn="1"/>
        </p:nvSpPr>
        <p:spPr>
          <a:xfrm>
            <a:off x="760412" y="6381750"/>
            <a:ext cx="990600" cy="29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108602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180332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143000"/>
            <a:ext cx="5383398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143000"/>
            <a:ext cx="5383398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25005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2057400"/>
            <a:ext cx="538339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2057400"/>
            <a:ext cx="538339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191000"/>
            <a:ext cx="538339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216046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www.pjm.com</a:t>
            </a:r>
          </a:p>
        </p:txBody>
      </p:sp>
    </p:spTree>
    <p:extLst>
      <p:ext uri="{BB962C8B-B14F-4D97-AF65-F5344CB8AC3E}">
        <p14:creationId xmlns:p14="http://schemas.microsoft.com/office/powerpoint/2010/main" val="25258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hyperlink" Target="http://www.pjm.com/" TargetMode="External"/><Relationship Id="rId9" Type="http://schemas.openxmlformats.org/officeDocument/2006/relationships/image" Target="../media/image1.jpe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8"/>
          </p:cNvPr>
          <p:cNvSpPr/>
          <p:nvPr/>
        </p:nvSpPr>
        <p:spPr>
          <a:xfrm>
            <a:off x="760412" y="6381750"/>
            <a:ext cx="990600" cy="29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hlinkClick r:id="rId8"/>
          </p:cNvPr>
          <p:cNvSpPr/>
          <p:nvPr/>
        </p:nvSpPr>
        <p:spPr>
          <a:xfrm>
            <a:off x="760412" y="6381750"/>
            <a:ext cx="990600" cy="292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11" descr="G:\Corporate\PJM templates and standards\new ppt templates\2012-16-9Ratio-TemplateElements-0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3"/>
          <a:stretch>
            <a:fillRect/>
          </a:stretch>
        </p:blipFill>
        <p:spPr bwMode="auto">
          <a:xfrm>
            <a:off x="0" y="6145213"/>
            <a:ext cx="121888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G:\Corporate\PJM templates and standards\new ppt templates\2012-16-9Ratio-TemplateElements-0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7"/>
          <a:stretch>
            <a:fillRect/>
          </a:stretch>
        </p:blipFill>
        <p:spPr bwMode="auto">
          <a:xfrm>
            <a:off x="0" y="0"/>
            <a:ext cx="12188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696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835733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©2017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1213" y="6381750"/>
            <a:ext cx="450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pPr/>
              <a:t>‹#›</a:t>
            </a:fld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81750"/>
            <a:ext cx="3859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www.pjm.com</a:t>
            </a:r>
          </a:p>
        </p:txBody>
      </p:sp>
      <p:sp>
        <p:nvSpPr>
          <p:cNvPr id="3" name="Rounded Rectangle 2">
            <a:hlinkClick r:id="rId8"/>
          </p:cNvPr>
          <p:cNvSpPr/>
          <p:nvPr/>
        </p:nvSpPr>
        <p:spPr>
          <a:xfrm>
            <a:off x="760412" y="6381750"/>
            <a:ext cx="990600" cy="2923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28" r:id="rId2"/>
    <p:sldLayoutId id="2147485829" r:id="rId3"/>
    <p:sldLayoutId id="2147485830" r:id="rId4"/>
    <p:sldLayoutId id="2147485831" r:id="rId5"/>
    <p:sldLayoutId id="2147485833" r:id="rId6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 dirty="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5pPr>
      <a:lvl6pPr marL="60949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6pPr>
      <a:lvl7pPr marL="1218987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7pPr>
      <a:lvl8pPr marL="1828480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8pPr>
      <a:lvl9pPr marL="243797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2800" dirty="0">
          <a:solidFill>
            <a:schemeClr val="tx1"/>
          </a:solidFill>
          <a:latin typeface="+mj-lt"/>
          <a:ea typeface="+mn-ea"/>
          <a:cs typeface="+mn-cs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Storage Participation in PJM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4012" y="4572000"/>
            <a:ext cx="5181599" cy="1905000"/>
          </a:xfrm>
        </p:spPr>
        <p:txBody>
          <a:bodyPr/>
          <a:lstStyle/>
          <a:p>
            <a:r>
              <a:rPr lang="en-US" dirty="0" smtClean="0"/>
              <a:t>Adam Keech</a:t>
            </a:r>
          </a:p>
          <a:p>
            <a:r>
              <a:rPr lang="en-US" dirty="0" smtClean="0"/>
              <a:t>Executive Director, Market Operations, PJM</a:t>
            </a:r>
            <a:endParaRPr lang="en-US" dirty="0"/>
          </a:p>
          <a:p>
            <a:r>
              <a:rPr lang="en-US" dirty="0" smtClean="0"/>
              <a:t>Energy Storage Roundtable</a:t>
            </a:r>
          </a:p>
          <a:p>
            <a:r>
              <a:rPr lang="en-US" dirty="0" smtClean="0"/>
              <a:t>February 22,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www.pjm.com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8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65212" y="152400"/>
            <a:ext cx="10969625" cy="6397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r>
              <a:t>Storage at All Voltages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"/>
          <a:stretch>
            <a:fillRect/>
          </a:stretch>
        </p:blipFill>
        <p:spPr bwMode="auto">
          <a:xfrm>
            <a:off x="203200" y="1655763"/>
            <a:ext cx="11884025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912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113212" y="0"/>
            <a:ext cx="8075613" cy="8683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r>
              <a:rPr dirty="0"/>
              <a:t>Regulation: Choosing the right tool for the job</a:t>
            </a:r>
            <a:r>
              <a:rPr lang="en-US" dirty="0"/>
              <a:t>…</a:t>
            </a:r>
            <a:endParaRPr dirty="0"/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www.pjm.com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19200" y="10822"/>
            <a:ext cx="10969625" cy="3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2800" dirty="0">
                <a:solidFill>
                  <a:srgbClr val="454545"/>
                </a:solidFill>
                <a:latin typeface="Arial Narrow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 Narrow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 Narrow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 Narrow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454545"/>
                </a:solidFill>
                <a:latin typeface="Arial Narrow" pitchFamily="34" charset="0"/>
              </a:defRPr>
            </a:lvl5pPr>
            <a:lvl6pPr marL="609493" algn="r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6pPr>
            <a:lvl7pPr marL="1218987" algn="r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7pPr>
            <a:lvl8pPr marL="1828480" algn="r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8pPr>
            <a:lvl9pPr marL="2437973" algn="r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454545"/>
                </a:solidFill>
                <a:latin typeface="Arial" charset="0"/>
              </a:defRPr>
            </a:lvl9pPr>
          </a:lstStyle>
          <a:p>
            <a:pPr>
              <a:defRPr/>
            </a:pPr>
            <a:endParaRPr sz="3200" b="1" kern="0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2085975"/>
            <a:ext cx="54864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0900" y="2085975"/>
            <a:ext cx="5726113" cy="401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r>
              <a:rPr dirty="0"/>
              <a:t>Measuring Performance</a:t>
            </a:r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www.pjm.com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90600"/>
            <a:ext cx="8605838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2273300" y="5411788"/>
            <a:ext cx="91440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(MW)*($/MW)*</a:t>
            </a:r>
            <a:r>
              <a:rPr lang="en-US" sz="3200" b="1" dirty="0" smtClean="0">
                <a:solidFill>
                  <a:srgbClr val="FF0000"/>
                </a:solidFill>
              </a:rPr>
              <a:t>(Performance Score)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= Revenue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8864600" y="2636838"/>
            <a:ext cx="355441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kern="0" dirty="0" smtClean="0">
                <a:solidFill>
                  <a:schemeClr val="accent1">
                    <a:lumMod val="75000"/>
                  </a:schemeClr>
                </a:solidFill>
              </a:rPr>
              <a:t>Accuracy, 95%</a:t>
            </a:r>
          </a:p>
          <a:p>
            <a:pPr>
              <a:defRPr/>
            </a:pPr>
            <a:r>
              <a:rPr lang="en-US" sz="3200" b="1" kern="0" dirty="0">
                <a:solidFill>
                  <a:schemeClr val="accent1">
                    <a:lumMod val="75000"/>
                  </a:schemeClr>
                </a:solidFill>
              </a:rPr>
              <a:t>Precision, 74%</a:t>
            </a:r>
          </a:p>
          <a:p>
            <a:pPr>
              <a:defRPr/>
            </a:pPr>
            <a:r>
              <a:rPr lang="en-US" sz="3200" b="1" u="sng" kern="0" dirty="0" smtClean="0">
                <a:solidFill>
                  <a:schemeClr val="accent1">
                    <a:lumMod val="75000"/>
                  </a:schemeClr>
                </a:solidFill>
              </a:rPr>
              <a:t>Delay,        66%</a:t>
            </a:r>
          </a:p>
          <a:p>
            <a:pPr>
              <a:defRPr/>
            </a:pPr>
            <a:endParaRPr lang="en-US" sz="800" b="1" kern="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200" b="1" kern="0" dirty="0" smtClean="0">
                <a:solidFill>
                  <a:srgbClr val="FF0000"/>
                </a:solidFill>
              </a:rPr>
              <a:t>Score,        78%</a:t>
            </a:r>
          </a:p>
        </p:txBody>
      </p:sp>
    </p:spTree>
    <p:extLst>
      <p:ext uri="{BB962C8B-B14F-4D97-AF65-F5344CB8AC3E}">
        <p14:creationId xmlns:p14="http://schemas.microsoft.com/office/powerpoint/2010/main" val="228390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Problem Statement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164" y="1143000"/>
            <a:ext cx="625327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6627818" y="2667000"/>
            <a:ext cx="2286001" cy="1752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3215" y="990603"/>
            <a:ext cx="5562600" cy="5632324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marL="285690" indent="-285690">
              <a:buFont typeface="Arial" panose="020B0604020202020204" pitchFamily="34" charset="0"/>
              <a:buChar char="•"/>
            </a:pPr>
            <a:r>
              <a:rPr lang="en-US" sz="2800" u="sng" dirty="0"/>
              <a:t>Reliability Issue</a:t>
            </a:r>
            <a:r>
              <a:rPr lang="en-US" sz="2800" dirty="0"/>
              <a:t>: </a:t>
            </a:r>
            <a:r>
              <a:rPr lang="en-US" sz="2800" dirty="0" err="1"/>
              <a:t>RegD</a:t>
            </a:r>
            <a:r>
              <a:rPr lang="en-US" sz="2800" dirty="0"/>
              <a:t> control signal moving in the opposite direction of ACE  control</a:t>
            </a:r>
          </a:p>
          <a:p>
            <a:pPr marL="893577" lvl="1" indent="-285690">
              <a:buFont typeface="Arial" panose="020B0604020202020204" pitchFamily="34" charset="0"/>
              <a:buChar char="•"/>
            </a:pPr>
            <a:r>
              <a:rPr lang="en-US" sz="2800" dirty="0"/>
              <a:t>Need </a:t>
            </a:r>
            <a:r>
              <a:rPr lang="en-US" sz="2800" dirty="0" err="1"/>
              <a:t>RegD</a:t>
            </a:r>
            <a:r>
              <a:rPr lang="en-US" sz="2800" dirty="0"/>
              <a:t> signal to provide ACE control at all times, no counter ACE control movement 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en-US" sz="2800" u="sng" dirty="0"/>
              <a:t>Market Issue</a:t>
            </a:r>
            <a:r>
              <a:rPr lang="en-US" sz="2800" dirty="0"/>
              <a:t>: Inconsistency in the market optimization and financial signal for the </a:t>
            </a:r>
            <a:r>
              <a:rPr lang="en-US" sz="2800" dirty="0" err="1"/>
              <a:t>RegD</a:t>
            </a:r>
            <a:r>
              <a:rPr lang="en-US" sz="2800" dirty="0"/>
              <a:t> market place</a:t>
            </a:r>
          </a:p>
          <a:p>
            <a:pPr marL="893577" lvl="1" indent="-28569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Regulation Signals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2610" y="889000"/>
            <a:ext cx="5595508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2" tIns="60936" rIns="121872" bIns="60936" numCol="1" anchor="t" anchorCtr="0" compatLnSpc="1">
            <a:prstTxWarp prst="textNoShape">
              <a:avLst/>
            </a:prstTxWarp>
          </a:bodyPr>
          <a:lstStyle>
            <a:lvl1pPr marL="341755" indent="-34175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altLang="en-US" sz="2100" dirty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1859" indent="-28459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1962" indent="-22744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599223" indent="-22744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2056484" indent="-2274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495" indent="-22859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676" indent="-22859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8857" indent="-22859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038" indent="-22859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Updated  PJM regulation signals goals</a:t>
            </a:r>
          </a:p>
          <a:p>
            <a:pPr marL="609417" indent="-609417">
              <a:buAutoNum type="arabicPeriod"/>
            </a:pPr>
            <a:r>
              <a:rPr lang="en-US" kern="0" dirty="0" smtClean="0"/>
              <a:t>ACE Control</a:t>
            </a:r>
          </a:p>
          <a:p>
            <a:pPr marL="609417" indent="-609417">
              <a:buAutoNum type="arabicPeriod"/>
            </a:pPr>
            <a:r>
              <a:rPr lang="en-US" kern="0" dirty="0" smtClean="0"/>
              <a:t>Respect resource limitations</a:t>
            </a:r>
          </a:p>
          <a:p>
            <a:pPr marL="0" indent="0">
              <a:buNone/>
            </a:pPr>
            <a:endParaRPr lang="en-US" sz="1900" kern="0" dirty="0"/>
          </a:p>
          <a:p>
            <a:r>
              <a:rPr lang="en-US" kern="0" dirty="0" err="1" smtClean="0">
                <a:latin typeface="Arial Narrow" panose="020B0606020202030204" pitchFamily="34" charset="0"/>
              </a:rPr>
              <a:t>Reg</a:t>
            </a:r>
            <a:r>
              <a:rPr lang="en-US" kern="0" dirty="0" smtClean="0">
                <a:latin typeface="Arial Narrow" panose="020B0606020202030204" pitchFamily="34" charset="0"/>
              </a:rPr>
              <a:t>-A: Traditional Signal</a:t>
            </a:r>
          </a:p>
          <a:p>
            <a:pPr lvl="1"/>
            <a:r>
              <a:rPr lang="en-US" sz="2400" kern="0" dirty="0">
                <a:latin typeface="Arial Narrow" panose="020B0606020202030204" pitchFamily="34" charset="0"/>
              </a:rPr>
              <a:t>Accommodation for unit ramping</a:t>
            </a:r>
            <a:endParaRPr lang="en-US" sz="1500" kern="0" dirty="0">
              <a:latin typeface="Arial Narrow" panose="020B0606020202030204" pitchFamily="34" charset="0"/>
            </a:endParaRPr>
          </a:p>
          <a:p>
            <a:r>
              <a:rPr lang="en-US" kern="0" dirty="0" err="1" smtClean="0">
                <a:latin typeface="Arial Narrow" panose="020B0606020202030204" pitchFamily="34" charset="0"/>
              </a:rPr>
              <a:t>Reg</a:t>
            </a:r>
            <a:r>
              <a:rPr lang="en-US" kern="0" dirty="0" smtClean="0">
                <a:latin typeface="Arial Narrow" panose="020B0606020202030204" pitchFamily="34" charset="0"/>
              </a:rPr>
              <a:t>-D: Dynamic Signal</a:t>
            </a:r>
          </a:p>
          <a:p>
            <a:pPr lvl="1"/>
            <a:r>
              <a:rPr lang="en-US" sz="2400" kern="0" dirty="0">
                <a:latin typeface="Arial Narrow" panose="020B0606020202030204" pitchFamily="34" charset="0"/>
              </a:rPr>
              <a:t> </a:t>
            </a:r>
            <a:r>
              <a:rPr lang="en-US" sz="2400" kern="0" dirty="0" smtClean="0">
                <a:latin typeface="Arial Narrow" panose="020B0606020202030204" pitchFamily="34" charset="0"/>
              </a:rPr>
              <a:t>30 minute </a:t>
            </a:r>
            <a:r>
              <a:rPr lang="en-US" sz="2400" kern="0" dirty="0">
                <a:latin typeface="Arial Narrow" panose="020B0606020202030204" pitchFamily="34" charset="0"/>
              </a:rPr>
              <a:t>conditionally neutral signal</a:t>
            </a:r>
          </a:p>
          <a:p>
            <a:pPr lvl="2"/>
            <a:r>
              <a:rPr lang="en-US" sz="2100" kern="0" dirty="0">
                <a:latin typeface="Arial Narrow" panose="020B0606020202030204" pitchFamily="34" charset="0"/>
              </a:rPr>
              <a:t>Signal will opportunistically  charge/discharge to keep signal neutral over 30 minute period (only when </a:t>
            </a:r>
            <a:r>
              <a:rPr lang="en-US" sz="2100" kern="0" dirty="0" err="1">
                <a:latin typeface="Arial Narrow" panose="020B0606020202030204" pitchFamily="34" charset="0"/>
              </a:rPr>
              <a:t>RegA</a:t>
            </a:r>
            <a:r>
              <a:rPr lang="en-US" sz="2100" kern="0" dirty="0">
                <a:latin typeface="Arial Narrow" panose="020B0606020202030204" pitchFamily="34" charset="0"/>
              </a:rPr>
              <a:t> available) </a:t>
            </a:r>
          </a:p>
          <a:p>
            <a:pPr marL="609473" lvl="1" indent="0">
              <a:buNone/>
            </a:pPr>
            <a:endParaRPr lang="en-US" kern="0" dirty="0" smtClean="0"/>
          </a:p>
          <a:p>
            <a:endParaRPr lang="en-US" i="1" u="sng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41" y="990601"/>
            <a:ext cx="5819317" cy="500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452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Storage/DER NOPR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www.pjm.com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8012" y="1447800"/>
            <a:ext cx="10972800" cy="449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Key Points: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Changes are underway in PJM!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Storage can already participate today.  Rules may need refinement.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Clarity is needed from FERC on state/federal jurisdictional issues.</a:t>
            </a:r>
          </a:p>
          <a:p>
            <a:pPr marL="95091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front of the meter with occasional retail use</a:t>
            </a:r>
          </a:p>
          <a:p>
            <a:pPr marL="95091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Behind the meter with wholesale injections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RESPECT, not MANAGE, state of charge.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246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mtClean="0"/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www.pjm.com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"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2613" y="1066800"/>
            <a:ext cx="3962400" cy="1066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Let’s Talk . . .</a:t>
            </a:r>
          </a:p>
        </p:txBody>
      </p:sp>
    </p:spTree>
    <p:extLst>
      <p:ext uri="{BB962C8B-B14F-4D97-AF65-F5344CB8AC3E}">
        <p14:creationId xmlns:p14="http://schemas.microsoft.com/office/powerpoint/2010/main" val="15814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FF00FF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261</Words>
  <Application>Microsoft Macintosh PowerPoint</Application>
  <PresentationFormat>Custom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 Narrow</vt:lpstr>
      <vt:lpstr>Calibri</vt:lpstr>
      <vt:lpstr>Arial</vt:lpstr>
      <vt:lpstr>Default Theme</vt:lpstr>
      <vt:lpstr>Energy Storage Participation in PJM</vt:lpstr>
      <vt:lpstr>Storage at All Voltages</vt:lpstr>
      <vt:lpstr>Regulation: Choosing the right tool for the job…</vt:lpstr>
      <vt:lpstr>Measuring Performance</vt:lpstr>
      <vt:lpstr>Regulation Problem Statement</vt:lpstr>
      <vt:lpstr>New Regulation Signals</vt:lpstr>
      <vt:lpstr>Storage/DER NOPR</vt:lpstr>
      <vt:lpstr>PowerPoint Presentation</vt:lpstr>
    </vt:vector>
  </TitlesOfParts>
  <Company>
  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
  </dc:creator>
  <cp:lastModifiedBy>
  </cp:lastModifiedBy>
  <cp:revision>1</cp:revision>
  <dcterms:created xsi:type="dcterms:W3CDTF">2017-02-17T17:50:46Z</dcterms:created>
  <dcterms:modified xsi:type="dcterms:W3CDTF">2017-02-21T19:44:39Z</dcterms:modified>
</cp:coreProperties>
</file>